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9" r:id="rId3"/>
    <p:sldId id="269" r:id="rId4"/>
    <p:sldId id="270" r:id="rId5"/>
    <p:sldId id="260" r:id="rId6"/>
    <p:sldId id="261" r:id="rId7"/>
    <p:sldId id="262" r:id="rId8"/>
    <p:sldId id="275" r:id="rId9"/>
    <p:sldId id="276" r:id="rId10"/>
    <p:sldId id="267" r:id="rId11"/>
    <p:sldId id="273" r:id="rId12"/>
    <p:sldId id="274" r:id="rId13"/>
    <p:sldId id="263" r:id="rId14"/>
    <p:sldId id="271" r:id="rId15"/>
    <p:sldId id="272" r:id="rId16"/>
    <p:sldId id="277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>
        <p:scale>
          <a:sx n="50" d="100"/>
          <a:sy n="50" d="100"/>
        </p:scale>
        <p:origin x="1771" y="9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ang\Documents\Directed%20Study%20()\Angle%20between%20CDW%20and%20Domain%2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Angle</a:t>
            </a:r>
            <a:r>
              <a:rPr lang="en-US" baseline="0"/>
              <a:t> between CDW and Domain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Warming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Sheet1!$A$3:$A$23</c:f>
              <c:numCache>
                <c:formatCode>General</c:formatCode>
                <c:ptCount val="21"/>
                <c:pt idx="0">
                  <c:v>294.3</c:v>
                </c:pt>
                <c:pt idx="1">
                  <c:v>294.3</c:v>
                </c:pt>
                <c:pt idx="2">
                  <c:v>294.3</c:v>
                </c:pt>
                <c:pt idx="3">
                  <c:v>294.3</c:v>
                </c:pt>
                <c:pt idx="4">
                  <c:v>294.3</c:v>
                </c:pt>
                <c:pt idx="5">
                  <c:v>294.3</c:v>
                </c:pt>
                <c:pt idx="6">
                  <c:v>294.3</c:v>
                </c:pt>
                <c:pt idx="7">
                  <c:v>294.3</c:v>
                </c:pt>
                <c:pt idx="8">
                  <c:v>294.3</c:v>
                </c:pt>
                <c:pt idx="9">
                  <c:v>294.3</c:v>
                </c:pt>
                <c:pt idx="10">
                  <c:v>294.3</c:v>
                </c:pt>
                <c:pt idx="11">
                  <c:v>294.3</c:v>
                </c:pt>
                <c:pt idx="12">
                  <c:v>356.13</c:v>
                </c:pt>
                <c:pt idx="13">
                  <c:v>356.12</c:v>
                </c:pt>
                <c:pt idx="14">
                  <c:v>356.1</c:v>
                </c:pt>
                <c:pt idx="15">
                  <c:v>356.18</c:v>
                </c:pt>
                <c:pt idx="16">
                  <c:v>356.11</c:v>
                </c:pt>
                <c:pt idx="17">
                  <c:v>356.49</c:v>
                </c:pt>
                <c:pt idx="18">
                  <c:v>356.51</c:v>
                </c:pt>
                <c:pt idx="19">
                  <c:v>357.35</c:v>
                </c:pt>
                <c:pt idx="20">
                  <c:v>358.19</c:v>
                </c:pt>
              </c:numCache>
            </c:numRef>
          </c:xVal>
          <c:yVal>
            <c:numRef>
              <c:f>Sheet1!$E$3:$E$23</c:f>
              <c:numCache>
                <c:formatCode>General</c:formatCode>
                <c:ptCount val="21"/>
                <c:pt idx="0">
                  <c:v>3.2</c:v>
                </c:pt>
                <c:pt idx="1">
                  <c:v>7.5</c:v>
                </c:pt>
                <c:pt idx="2">
                  <c:v>8.2999999999999989</c:v>
                </c:pt>
                <c:pt idx="3">
                  <c:v>3.7</c:v>
                </c:pt>
                <c:pt idx="4">
                  <c:v>5.0999999999999996</c:v>
                </c:pt>
                <c:pt idx="5">
                  <c:v>7.166666666666667</c:v>
                </c:pt>
                <c:pt idx="6">
                  <c:v>8.3333333333333339</c:v>
                </c:pt>
                <c:pt idx="7">
                  <c:v>6.666666666666667</c:v>
                </c:pt>
                <c:pt idx="8">
                  <c:v>6.5666666666666664</c:v>
                </c:pt>
                <c:pt idx="9">
                  <c:v>6.2666666666666666</c:v>
                </c:pt>
                <c:pt idx="10">
                  <c:v>6.5</c:v>
                </c:pt>
                <c:pt idx="11">
                  <c:v>4.3450000000000006</c:v>
                </c:pt>
                <c:pt idx="12">
                  <c:v>18.633333333333336</c:v>
                </c:pt>
                <c:pt idx="13">
                  <c:v>16.133333333333333</c:v>
                </c:pt>
                <c:pt idx="14">
                  <c:v>20.5</c:v>
                </c:pt>
                <c:pt idx="15">
                  <c:v>17.033333333333335</c:v>
                </c:pt>
                <c:pt idx="16">
                  <c:v>18.633333333333333</c:v>
                </c:pt>
                <c:pt idx="17">
                  <c:v>18.433333333333334</c:v>
                </c:pt>
                <c:pt idx="18">
                  <c:v>18</c:v>
                </c:pt>
                <c:pt idx="19">
                  <c:v>22.099999999999998</c:v>
                </c:pt>
                <c:pt idx="20">
                  <c:v>15.566666666666668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466-408C-A532-0798735B9399}"/>
            </c:ext>
          </c:extLst>
        </c:ser>
        <c:ser>
          <c:idx val="1"/>
          <c:order val="1"/>
          <c:tx>
            <c:v>Cooling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Sheet1!$L$3:$L$6</c:f>
              <c:numCache>
                <c:formatCode>General</c:formatCode>
                <c:ptCount val="4"/>
                <c:pt idx="0">
                  <c:v>358.73</c:v>
                </c:pt>
                <c:pt idx="1">
                  <c:v>358.66</c:v>
                </c:pt>
                <c:pt idx="2">
                  <c:v>356.1</c:v>
                </c:pt>
                <c:pt idx="3">
                  <c:v>356.02</c:v>
                </c:pt>
              </c:numCache>
            </c:numRef>
          </c:xVal>
          <c:yVal>
            <c:numRef>
              <c:f>Sheet1!$P$3:$P$6</c:f>
              <c:numCache>
                <c:formatCode>General</c:formatCode>
                <c:ptCount val="4"/>
                <c:pt idx="0">
                  <c:v>10.199999999999999</c:v>
                </c:pt>
                <c:pt idx="1">
                  <c:v>9.75</c:v>
                </c:pt>
                <c:pt idx="2">
                  <c:v>15.5</c:v>
                </c:pt>
                <c:pt idx="3">
                  <c:v>16.600000000000001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466-408C-A532-0798735B93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9745008"/>
        <c:axId val="419745328"/>
      </c:scatterChart>
      <c:valAx>
        <c:axId val="419745008"/>
        <c:scaling>
          <c:orientation val="minMax"/>
          <c:max val="360"/>
          <c:min val="29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745328"/>
        <c:crosses val="autoZero"/>
        <c:crossBetween val="midCat"/>
      </c:valAx>
      <c:valAx>
        <c:axId val="419745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Angle</a:t>
                </a:r>
                <a:r>
                  <a:rPr lang="en-US" baseline="0"/>
                  <a:t>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7450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50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06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0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475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84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463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62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721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82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67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6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82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704" r:id="rId5"/>
    <p:sldLayoutId id="2147483698" r:id="rId6"/>
    <p:sldLayoutId id="2147483699" r:id="rId7"/>
    <p:sldLayoutId id="2147483700" r:id="rId8"/>
    <p:sldLayoutId id="2147483703" r:id="rId9"/>
    <p:sldLayoutId id="2147483701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315515510_Watching_the_birth_of_a_charge_density_wave_order_diffraction_study_on_nanometer-and_picosecond-scales/figures?lo=1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researchgate.net/publication/315515510_Watching_the_birth_of_a_charge_density_wave_order_diffraction_study_on_nanometer-and_picosecond-scales/figures?lo=1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837ED6B3-0B31-4905-B3C9-1501BDB43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AC7D4-E368-4E9B-B38A-E9DB25F63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517" y="3331444"/>
            <a:ext cx="6470692" cy="122930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1T- TaS2 through 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STM and FFT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CE471-0803-431E-AB57-D7FB19848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527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81A9EF-B772-48C8-9CA3-18350AB6202D}"/>
              </a:ext>
            </a:extLst>
          </p:cNvPr>
          <p:cNvSpPr/>
          <p:nvPr/>
        </p:nvSpPr>
        <p:spPr>
          <a:xfrm>
            <a:off x="932479" y="164316"/>
            <a:ext cx="697421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latin typeface="+mj-lt"/>
              </a:rPr>
              <a:t>Interesting Phase Change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4BC27-0F81-434F-A532-311324EDC106}"/>
              </a:ext>
            </a:extLst>
          </p:cNvPr>
          <p:cNvSpPr txBox="1"/>
          <p:nvPr/>
        </p:nvSpPr>
        <p:spPr>
          <a:xfrm>
            <a:off x="932478" y="1026090"/>
            <a:ext cx="4553922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Warming Up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4751 - 4781: NC Phase (357.5K)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4782 - 5145: IC Phase   (359.30K)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5146 - 5303: NC Phase  (359.14K)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5304 – 5591: IC Phase   (359.30K)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5311 and 5312: IC Phase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AFA8-05D3-44A6-8FA6-5B59EBA35E04}"/>
              </a:ext>
            </a:extLst>
          </p:cNvPr>
          <p:cNvSpPr txBox="1"/>
          <p:nvPr/>
        </p:nvSpPr>
        <p:spPr>
          <a:xfrm>
            <a:off x="932478" y="5185579"/>
            <a:ext cx="6138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(*) There are images that do not have a good indication of what phase is it (only show CDW).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ECCE42-B448-4CC7-AA59-6D9952AA3174}"/>
              </a:ext>
            </a:extLst>
          </p:cNvPr>
          <p:cNvSpPr txBox="1"/>
          <p:nvPr/>
        </p:nvSpPr>
        <p:spPr>
          <a:xfrm>
            <a:off x="6705602" y="1076048"/>
            <a:ext cx="4389118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Cooling Down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5591 – 6032: IC Phase (359.30K)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6033 – 6107: IC Phase  (356.61K)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6125 – 6201: NC Phase (356.2K) </a:t>
            </a:r>
          </a:p>
        </p:txBody>
      </p:sp>
    </p:spTree>
    <p:extLst>
      <p:ext uri="{BB962C8B-B14F-4D97-AF65-F5344CB8AC3E}">
        <p14:creationId xmlns:p14="http://schemas.microsoft.com/office/powerpoint/2010/main" val="582001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6F1086-562A-43C3-ADA7-275972A8D445}"/>
              </a:ext>
            </a:extLst>
          </p:cNvPr>
          <p:cNvSpPr/>
          <p:nvPr/>
        </p:nvSpPr>
        <p:spPr>
          <a:xfrm>
            <a:off x="778523" y="244766"/>
            <a:ext cx="1975028" cy="547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Warming Up </a:t>
            </a:r>
          </a:p>
        </p:txBody>
      </p:sp>
      <p:pic>
        <p:nvPicPr>
          <p:cNvPr id="4" name="Picture 3" descr="A picture containing water&#10;&#10;Description automatically generated">
            <a:extLst>
              <a:ext uri="{FF2B5EF4-FFF2-40B4-BE49-F238E27FC236}">
                <a16:creationId xmlns:a16="http://schemas.microsoft.com/office/drawing/2014/main" id="{14F6BF2D-63CA-4FA4-B8A6-E9040AC75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203" y="1051560"/>
            <a:ext cx="5103990" cy="5013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2A9A76-97D3-4B22-9DD2-459567650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34" y="1029878"/>
            <a:ext cx="5546366" cy="50356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131570-390B-4B19-974F-830802A72AEF}"/>
              </a:ext>
            </a:extLst>
          </p:cNvPr>
          <p:cNvSpPr txBox="1"/>
          <p:nvPr/>
        </p:nvSpPr>
        <p:spPr>
          <a:xfrm>
            <a:off x="9022080" y="244766"/>
            <a:ext cx="197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#4789: 359.23K </a:t>
            </a:r>
          </a:p>
        </p:txBody>
      </p:sp>
    </p:spTree>
    <p:extLst>
      <p:ext uri="{BB962C8B-B14F-4D97-AF65-F5344CB8AC3E}">
        <p14:creationId xmlns:p14="http://schemas.microsoft.com/office/powerpoint/2010/main" val="1487982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775D595A-E28A-46C2-A207-D7EC5373E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8" y="320040"/>
            <a:ext cx="6352682" cy="581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31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81A9EF-B772-48C8-9CA3-18350AB6202D}"/>
              </a:ext>
            </a:extLst>
          </p:cNvPr>
          <p:cNvSpPr/>
          <p:nvPr/>
        </p:nvSpPr>
        <p:spPr>
          <a:xfrm>
            <a:off x="1066847" y="101670"/>
            <a:ext cx="511563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latin typeface="+mj-lt"/>
              </a:rPr>
              <a:t>Beauty FFT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FEFD2-1ED6-425C-A499-1DD4F15CE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47" y="1346130"/>
            <a:ext cx="5029153" cy="4983480"/>
          </a:xfrm>
          <a:prstGeom prst="rect">
            <a:avLst/>
          </a:prstGeom>
        </p:spPr>
      </p:pic>
      <p:pic>
        <p:nvPicPr>
          <p:cNvPr id="6" name="Picture 5" descr="A purple light in a dark room&#10;&#10;Description automatically generated">
            <a:extLst>
              <a:ext uri="{FF2B5EF4-FFF2-40B4-BE49-F238E27FC236}">
                <a16:creationId xmlns:a16="http://schemas.microsoft.com/office/drawing/2014/main" id="{3D6D34B1-9532-4C58-98FA-C4140E4D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11" y="1346130"/>
            <a:ext cx="5135454" cy="4983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45349-4619-420F-AAEE-54D6E003AA82}"/>
              </a:ext>
            </a:extLst>
          </p:cNvPr>
          <p:cNvSpPr txBox="1"/>
          <p:nvPr/>
        </p:nvSpPr>
        <p:spPr>
          <a:xfrm>
            <a:off x="1569720" y="87034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NC Phase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CD8EF3-4501-43BB-B66E-7A55BCF8D645}"/>
              </a:ext>
            </a:extLst>
          </p:cNvPr>
          <p:cNvSpPr txBox="1"/>
          <p:nvPr/>
        </p:nvSpPr>
        <p:spPr>
          <a:xfrm>
            <a:off x="7640320" y="701040"/>
            <a:ext cx="220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#1403: Room Temp</a:t>
            </a:r>
          </a:p>
        </p:txBody>
      </p:sp>
    </p:spTree>
    <p:extLst>
      <p:ext uri="{BB962C8B-B14F-4D97-AF65-F5344CB8AC3E}">
        <p14:creationId xmlns:p14="http://schemas.microsoft.com/office/powerpoint/2010/main" val="2928717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nitor&#10;&#10;Description automatically generated">
            <a:extLst>
              <a:ext uri="{FF2B5EF4-FFF2-40B4-BE49-F238E27FC236}">
                <a16:creationId xmlns:a16="http://schemas.microsoft.com/office/drawing/2014/main" id="{966D2136-B8E2-49A0-8DC2-574978D63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76" y="899160"/>
            <a:ext cx="5558454" cy="5059680"/>
          </a:xfrm>
          <a:prstGeom prst="rect">
            <a:avLst/>
          </a:prstGeom>
        </p:spPr>
      </p:pic>
      <p:pic>
        <p:nvPicPr>
          <p:cNvPr id="5" name="Picture 4" descr="A close up of a light&#10;&#10;Description automatically generated">
            <a:extLst>
              <a:ext uri="{FF2B5EF4-FFF2-40B4-BE49-F238E27FC236}">
                <a16:creationId xmlns:a16="http://schemas.microsoft.com/office/drawing/2014/main" id="{E2F7A7AF-8B94-40A9-ABA9-A947A77C8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32" y="860332"/>
            <a:ext cx="5098508" cy="5098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10BDC9-327D-4064-BF6B-ED5D680C3B70}"/>
              </a:ext>
            </a:extLst>
          </p:cNvPr>
          <p:cNvSpPr txBox="1"/>
          <p:nvPr/>
        </p:nvSpPr>
        <p:spPr>
          <a:xfrm>
            <a:off x="7590426" y="355600"/>
            <a:ext cx="191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#2509: 356.13 K</a:t>
            </a:r>
          </a:p>
        </p:txBody>
      </p:sp>
    </p:spTree>
    <p:extLst>
      <p:ext uri="{BB962C8B-B14F-4D97-AF65-F5344CB8AC3E}">
        <p14:creationId xmlns:p14="http://schemas.microsoft.com/office/powerpoint/2010/main" val="3578102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B7A2FC-777B-4956-A991-41208056DB0E}"/>
              </a:ext>
            </a:extLst>
          </p:cNvPr>
          <p:cNvSpPr txBox="1"/>
          <p:nvPr/>
        </p:nvSpPr>
        <p:spPr>
          <a:xfrm>
            <a:off x="960120" y="30646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8EDD0-C994-4BFF-B7B1-8D4644FFC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0" y="675794"/>
            <a:ext cx="5448854" cy="5364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417E81-16CB-42F7-B261-66EBB31F0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26" y="680239"/>
            <a:ext cx="5448854" cy="5283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AF0016-29E6-4D37-95A2-D32DA30C44EC}"/>
              </a:ext>
            </a:extLst>
          </p:cNvPr>
          <p:cNvSpPr txBox="1"/>
          <p:nvPr/>
        </p:nvSpPr>
        <p:spPr>
          <a:xfrm>
            <a:off x="7589520" y="281216"/>
            <a:ext cx="153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#1819 362.45</a:t>
            </a:r>
          </a:p>
        </p:txBody>
      </p:sp>
    </p:spTree>
    <p:extLst>
      <p:ext uri="{BB962C8B-B14F-4D97-AF65-F5344CB8AC3E}">
        <p14:creationId xmlns:p14="http://schemas.microsoft.com/office/powerpoint/2010/main" val="1374698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EE295-1080-4254-8660-415A57189027}"/>
              </a:ext>
            </a:extLst>
          </p:cNvPr>
          <p:cNvSpPr txBox="1"/>
          <p:nvPr/>
        </p:nvSpPr>
        <p:spPr>
          <a:xfrm>
            <a:off x="7650480" y="335280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#4311: 356.61K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BA71E-66A7-40EE-855D-573A422DE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" y="1247065"/>
            <a:ext cx="5151755" cy="4943965"/>
          </a:xfrm>
          <a:prstGeom prst="rect">
            <a:avLst/>
          </a:prstGeom>
        </p:spPr>
      </p:pic>
      <p:pic>
        <p:nvPicPr>
          <p:cNvPr id="6" name="Picture 5" descr="A picture containing light, outdoor, sitting, green&#10;&#10;Description automatically generated">
            <a:extLst>
              <a:ext uri="{FF2B5EF4-FFF2-40B4-BE49-F238E27FC236}">
                <a16:creationId xmlns:a16="http://schemas.microsoft.com/office/drawing/2014/main" id="{2CA0835C-B098-471C-BFF3-01849529F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925" y="1082028"/>
            <a:ext cx="5151755" cy="5109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0764C-2D3A-465C-A71A-301D163D7E2D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37B8B-888A-42BD-9D53-AF9D4BCDD6F7}"/>
              </a:ext>
            </a:extLst>
          </p:cNvPr>
          <p:cNvSpPr txBox="1"/>
          <p:nvPr/>
        </p:nvSpPr>
        <p:spPr>
          <a:xfrm>
            <a:off x="528320" y="519946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 Phase with a hint of domain </a:t>
            </a:r>
          </a:p>
        </p:txBody>
      </p:sp>
    </p:spTree>
    <p:extLst>
      <p:ext uri="{BB962C8B-B14F-4D97-AF65-F5344CB8AC3E}">
        <p14:creationId xmlns:p14="http://schemas.microsoft.com/office/powerpoint/2010/main" val="3757837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D71D3-7434-4317-AB1D-DAB830658E5D}"/>
              </a:ext>
            </a:extLst>
          </p:cNvPr>
          <p:cNvSpPr txBox="1"/>
          <p:nvPr/>
        </p:nvSpPr>
        <p:spPr>
          <a:xfrm>
            <a:off x="845820" y="365760"/>
            <a:ext cx="590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Reference List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9779A-2454-43E9-B4AF-D23F2576A3D2}"/>
              </a:ext>
            </a:extLst>
          </p:cNvPr>
          <p:cNvSpPr txBox="1"/>
          <p:nvPr/>
        </p:nvSpPr>
        <p:spPr>
          <a:xfrm>
            <a:off x="361950" y="1227534"/>
            <a:ext cx="114681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“Watching the birth of a charge density wave order: diffraction study on nanometer-and picosecond-scales”. Retrieved from </a:t>
            </a:r>
            <a:r>
              <a:rPr lang="en-US" sz="1600" dirty="0">
                <a:hlinkClick r:id="rId2"/>
              </a:rPr>
              <a:t>https://www.researchgate.net/publication/315515510_Watching_the_birth_of_a_charge_density_wave_order_diffraction_study_on_nanometer-and_picosecond-scales/figures?lo=1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Thomson, R.E, B. Burk, A. </a:t>
            </a:r>
            <a:r>
              <a:rPr lang="en-US" sz="1600" dirty="0" err="1"/>
              <a:t>Zettl</a:t>
            </a:r>
            <a:r>
              <a:rPr lang="en-US" sz="1600" dirty="0"/>
              <a:t>, John Clarke. “Scanning tunneling microscopy of the charge-density-wave structures in 1T-TaS2” </a:t>
            </a:r>
          </a:p>
          <a:p>
            <a:endParaRPr lang="en-US" sz="1600" dirty="0"/>
          </a:p>
          <a:p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96227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5F2E92-1200-4CD2-B3E4-BC2F021200BE}"/>
              </a:ext>
            </a:extLst>
          </p:cNvPr>
          <p:cNvSpPr/>
          <p:nvPr/>
        </p:nvSpPr>
        <p:spPr>
          <a:xfrm>
            <a:off x="1115359" y="484356"/>
            <a:ext cx="456862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latin typeface="+mj-lt"/>
              </a:rPr>
              <a:t>What is 1T-TaS2?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EFB74-42A5-4B94-99BA-A229FC085F76}"/>
              </a:ext>
            </a:extLst>
          </p:cNvPr>
          <p:cNvSpPr txBox="1"/>
          <p:nvPr/>
        </p:nvSpPr>
        <p:spPr>
          <a:xfrm>
            <a:off x="586740" y="1997839"/>
            <a:ext cx="55092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integer indicates the number of X-T-X sandwiches per unit cell along the hexagonal c axis </a:t>
            </a:r>
          </a:p>
          <a:p>
            <a:pPr marL="285750" indent="-285750">
              <a:buFontTx/>
              <a:buChar char="-"/>
            </a:pPr>
            <a:r>
              <a:rPr lang="en-US" dirty="0"/>
              <a:t>T is trigonal symmetries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1T phase contains X-T-X sandwiches in which the metal atoms are octahedrally coordinated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Polytypes consist of one or more than three-layer sandwiches, inner layer of metal enclosed by layers of chalcogenide atoms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layers of the sandwiches arranged in hexagonal closed-packed planes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DA598C-5DA4-4F46-922A-3932347311DA}"/>
              </a:ext>
            </a:extLst>
          </p:cNvPr>
          <p:cNvSpPr/>
          <p:nvPr/>
        </p:nvSpPr>
        <p:spPr>
          <a:xfrm>
            <a:off x="7345680" y="4446002"/>
            <a:ext cx="339852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333333"/>
                </a:solidFill>
                <a:latin typeface="+mj-lt"/>
              </a:rPr>
              <a:t>Figure 1: Crystal structure of 1T-TaS2. The hexagonal unit-cell is represented in red. Adapted from </a:t>
            </a:r>
            <a:r>
              <a:rPr lang="en-US" sz="1100" dirty="0">
                <a:latin typeface="+mj-lt"/>
              </a:rPr>
              <a:t>”. “Watching the birth of a charge density wave order: diffraction study on nanometer-and picosecond-scales”. </a:t>
            </a:r>
            <a:r>
              <a:rPr lang="en-US" sz="1100" dirty="0">
                <a:latin typeface="+mj-lt"/>
                <a:hlinkClick r:id="rId2"/>
              </a:rPr>
              <a:t>https://www.researchgate.net/publication/315515510_Watching_the_birth_of_a_charge_density_wave_order_diffraction_study_on_nanometer-and_picosecond-scales/figures?lo=1</a:t>
            </a:r>
            <a:endParaRPr lang="en-US" sz="1100" dirty="0">
              <a:latin typeface="+mj-lt"/>
            </a:endParaRPr>
          </a:p>
          <a:p>
            <a:endParaRPr lang="en-US" sz="1100" dirty="0">
              <a:latin typeface="+mj-lt"/>
            </a:endParaRPr>
          </a:p>
          <a:p>
            <a:r>
              <a:rPr lang="en-US" sz="1100" dirty="0">
                <a:solidFill>
                  <a:srgbClr val="333333"/>
                </a:solidFill>
                <a:latin typeface="+mj-lt"/>
              </a:rPr>
              <a:t> </a:t>
            </a:r>
            <a:endParaRPr lang="en-US" sz="1100" dirty="0">
              <a:latin typeface="+mj-l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A6A919B-F8E7-4720-8D4D-773B191E1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00"/>
          <a:stretch/>
        </p:blipFill>
        <p:spPr bwMode="auto">
          <a:xfrm>
            <a:off x="7749540" y="1516380"/>
            <a:ext cx="299466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621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81A9EF-B772-48C8-9CA3-18350AB6202D}"/>
              </a:ext>
            </a:extLst>
          </p:cNvPr>
          <p:cNvSpPr/>
          <p:nvPr/>
        </p:nvSpPr>
        <p:spPr>
          <a:xfrm>
            <a:off x="1115359" y="484356"/>
            <a:ext cx="472879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latin typeface="+mj-lt"/>
              </a:rPr>
              <a:t>Phases in 1T-TaS2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CA28C-F4FF-46B6-AF5F-8F48C3BB854A}"/>
              </a:ext>
            </a:extLst>
          </p:cNvPr>
          <p:cNvSpPr txBox="1"/>
          <p:nvPr/>
        </p:nvSpPr>
        <p:spPr>
          <a:xfrm>
            <a:off x="625033" y="1632030"/>
            <a:ext cx="109843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Nearly Commensurate phase (NC Phase):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the CDW is at an average angle which causes it to be incommensurate with the underlying atomic lattice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Angle varies with temperature, changing from 11° to 13°</a:t>
            </a:r>
          </a:p>
          <a:p>
            <a:pPr marL="285750" indent="-285750">
              <a:buFontTx/>
              <a:buChar char="-"/>
            </a:pPr>
            <a:r>
              <a:rPr lang="en-US" dirty="0"/>
              <a:t>Incommensurate phase (I Phase):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The CDW is aligned with the lattice, although the CDW wavevector is incommensurate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Wavelength 3.53 a</a:t>
            </a:r>
            <a:r>
              <a:rPr lang="en-US" sz="1200" baseline="-25000" dirty="0"/>
              <a:t>0</a:t>
            </a:r>
            <a:r>
              <a:rPr lang="en-US" dirty="0"/>
              <a:t> (a</a:t>
            </a:r>
            <a:r>
              <a:rPr lang="en-US" baseline="-25000" dirty="0"/>
              <a:t>0 </a:t>
            </a:r>
            <a:r>
              <a:rPr lang="en-US" dirty="0"/>
              <a:t>is the lattice constant of 3.346 Å)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Commensurate phase (C Phase): the CDW is completely commensurate with the underlying tantalum lattice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Wavelength 3.606 a</a:t>
            </a:r>
            <a:r>
              <a:rPr lang="en-US" sz="1200" baseline="-25000" dirty="0"/>
              <a:t>0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Triclinic phase (T Phase)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CDW loses its hexagonal symmetry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The domains are very long and narrow, providing a larger number of CDW maxima (or minima)</a:t>
            </a:r>
          </a:p>
        </p:txBody>
      </p:sp>
    </p:spTree>
    <p:extLst>
      <p:ext uri="{BB962C8B-B14F-4D97-AF65-F5344CB8AC3E}">
        <p14:creationId xmlns:p14="http://schemas.microsoft.com/office/powerpoint/2010/main" val="237098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38C58B-9B20-400E-8165-1D5A32CAC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9" t="38481" r="26233" b="16624"/>
          <a:stretch/>
        </p:blipFill>
        <p:spPr>
          <a:xfrm>
            <a:off x="1753214" y="692938"/>
            <a:ext cx="8459983" cy="44124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CAEB42-9ED2-41FC-A75F-DAA03AB8EC38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3B027-AD41-4507-B7F1-60D37C159D36}"/>
              </a:ext>
            </a:extLst>
          </p:cNvPr>
          <p:cNvSpPr txBox="1"/>
          <p:nvPr/>
        </p:nvSpPr>
        <p:spPr>
          <a:xfrm>
            <a:off x="2391481" y="5253173"/>
            <a:ext cx="740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Thomson, R.E, B. Burk, A. </a:t>
            </a:r>
            <a:r>
              <a:rPr lang="en-US" dirty="0" err="1"/>
              <a:t>Zettl</a:t>
            </a:r>
            <a:r>
              <a:rPr lang="en-US" dirty="0"/>
              <a:t>, John Clarke. “Scanning tunneling microscopy of the charge-density-wave structures in 1T-TaS2” </a:t>
            </a:r>
          </a:p>
        </p:txBody>
      </p:sp>
    </p:spTree>
    <p:extLst>
      <p:ext uri="{BB962C8B-B14F-4D97-AF65-F5344CB8AC3E}">
        <p14:creationId xmlns:p14="http://schemas.microsoft.com/office/powerpoint/2010/main" val="888764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BE1CF9-3518-41B5-83D7-7EC150C8FE1B}"/>
              </a:ext>
            </a:extLst>
          </p:cNvPr>
          <p:cNvSpPr/>
          <p:nvPr/>
        </p:nvSpPr>
        <p:spPr>
          <a:xfrm>
            <a:off x="1115359" y="484356"/>
            <a:ext cx="536832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latin typeface="+mj-lt"/>
              </a:rPr>
              <a:t>Data Categorization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D702-20D9-4990-9842-7C92065CAF87}"/>
              </a:ext>
            </a:extLst>
          </p:cNvPr>
          <p:cNvSpPr txBox="1"/>
          <p:nvPr/>
        </p:nvSpPr>
        <p:spPr>
          <a:xfrm>
            <a:off x="975360" y="1615440"/>
            <a:ext cx="1019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37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81A9EF-B772-48C8-9CA3-18350AB6202D}"/>
              </a:ext>
            </a:extLst>
          </p:cNvPr>
          <p:cNvSpPr/>
          <p:nvPr/>
        </p:nvSpPr>
        <p:spPr>
          <a:xfrm>
            <a:off x="1115359" y="484356"/>
            <a:ext cx="607788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latin typeface="+mj-lt"/>
              </a:rPr>
              <a:t>CDW and lattice peaks </a:t>
            </a:r>
          </a:p>
        </p:txBody>
      </p:sp>
    </p:spTree>
    <p:extLst>
      <p:ext uri="{BB962C8B-B14F-4D97-AF65-F5344CB8AC3E}">
        <p14:creationId xmlns:p14="http://schemas.microsoft.com/office/powerpoint/2010/main" val="669690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81A9EF-B772-48C8-9CA3-18350AB6202D}"/>
              </a:ext>
            </a:extLst>
          </p:cNvPr>
          <p:cNvSpPr/>
          <p:nvPr/>
        </p:nvSpPr>
        <p:spPr>
          <a:xfrm>
            <a:off x="1115359" y="484356"/>
            <a:ext cx="645099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latin typeface="+mj-lt"/>
              </a:rPr>
              <a:t>CDW and domain peaks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3CA1E-37A2-46C1-BB37-AE67CB36FAFD}"/>
              </a:ext>
            </a:extLst>
          </p:cNvPr>
          <p:cNvSpPr txBox="1"/>
          <p:nvPr/>
        </p:nvSpPr>
        <p:spPr>
          <a:xfrm>
            <a:off x="1290320" y="1346130"/>
            <a:ext cx="23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room temperature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2222CC3-20FC-451C-AAA3-8E46EC85D1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1890442"/>
              </p:ext>
            </p:extLst>
          </p:nvPr>
        </p:nvGraphicFramePr>
        <p:xfrm>
          <a:off x="2037080" y="1715462"/>
          <a:ext cx="7762240" cy="438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6CE79E-4622-4CC7-9A77-DCEFB6AA8677}"/>
              </a:ext>
            </a:extLst>
          </p:cNvPr>
          <p:cNvSpPr txBox="1"/>
          <p:nvPr/>
        </p:nvSpPr>
        <p:spPr>
          <a:xfrm>
            <a:off x="10154920" y="2057400"/>
            <a:ext cx="1798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(*) Harder to find domain in Cooling down process</a:t>
            </a:r>
          </a:p>
        </p:txBody>
      </p:sp>
    </p:spTree>
    <p:extLst>
      <p:ext uri="{BB962C8B-B14F-4D97-AF65-F5344CB8AC3E}">
        <p14:creationId xmlns:p14="http://schemas.microsoft.com/office/powerpoint/2010/main" val="2402462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81A9EF-B772-48C8-9CA3-18350AB6202D}"/>
              </a:ext>
            </a:extLst>
          </p:cNvPr>
          <p:cNvSpPr/>
          <p:nvPr/>
        </p:nvSpPr>
        <p:spPr>
          <a:xfrm>
            <a:off x="1115359" y="79246"/>
            <a:ext cx="599388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latin typeface="+mj-lt"/>
              </a:rPr>
              <a:t>Interesting Data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F22477-0C14-4396-8987-F364AD63E5BF}"/>
              </a:ext>
            </a:extLst>
          </p:cNvPr>
          <p:cNvSpPr txBox="1"/>
          <p:nvPr/>
        </p:nvSpPr>
        <p:spPr>
          <a:xfrm>
            <a:off x="868101" y="880734"/>
            <a:ext cx="1979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#6120: topography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4A09DE-E726-420D-9BA3-BC19422BA69F}"/>
              </a:ext>
            </a:extLst>
          </p:cNvPr>
          <p:cNvSpPr/>
          <p:nvPr/>
        </p:nvSpPr>
        <p:spPr>
          <a:xfrm>
            <a:off x="7109244" y="880734"/>
            <a:ext cx="2015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#6122: topography </a:t>
            </a:r>
          </a:p>
        </p:txBody>
      </p:sp>
      <p:pic>
        <p:nvPicPr>
          <p:cNvPr id="6" name="Picture 5" descr="A picture containing floor&#10;&#10;Description automatically generated">
            <a:extLst>
              <a:ext uri="{FF2B5EF4-FFF2-40B4-BE49-F238E27FC236}">
                <a16:creationId xmlns:a16="http://schemas.microsoft.com/office/drawing/2014/main" id="{22EA941D-0037-427C-97CF-778C82362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675" y="1341606"/>
            <a:ext cx="5469553" cy="4853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60ED1-090C-4E83-A472-271D834D1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8" y="1207853"/>
            <a:ext cx="5469553" cy="492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06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81A9EF-B772-48C8-9CA3-18350AB6202D}"/>
              </a:ext>
            </a:extLst>
          </p:cNvPr>
          <p:cNvSpPr/>
          <p:nvPr/>
        </p:nvSpPr>
        <p:spPr>
          <a:xfrm>
            <a:off x="1115359" y="79246"/>
            <a:ext cx="599388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latin typeface="+mj-lt"/>
              </a:rPr>
              <a:t>Interesting Data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F22477-0C14-4396-8987-F364AD63E5BF}"/>
              </a:ext>
            </a:extLst>
          </p:cNvPr>
          <p:cNvSpPr txBox="1"/>
          <p:nvPr/>
        </p:nvSpPr>
        <p:spPr>
          <a:xfrm>
            <a:off x="868101" y="880734"/>
            <a:ext cx="1979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#6120: FFT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4A09DE-E726-420D-9BA3-BC19422BA69F}"/>
              </a:ext>
            </a:extLst>
          </p:cNvPr>
          <p:cNvSpPr/>
          <p:nvPr/>
        </p:nvSpPr>
        <p:spPr>
          <a:xfrm>
            <a:off x="7109244" y="880734"/>
            <a:ext cx="126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#6122: FFT </a:t>
            </a:r>
          </a:p>
        </p:txBody>
      </p:sp>
      <p:pic>
        <p:nvPicPr>
          <p:cNvPr id="7" name="Picture 6" descr="A picture containing dark, light, star, lit&#10;&#10;Description automatically generated">
            <a:extLst>
              <a:ext uri="{FF2B5EF4-FFF2-40B4-BE49-F238E27FC236}">
                <a16:creationId xmlns:a16="http://schemas.microsoft.com/office/drawing/2014/main" id="{425FD86D-BDF4-4123-A506-A93A0AC58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970" y="1342663"/>
            <a:ext cx="4663311" cy="4832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BC3C83-312D-4974-91B7-748FBF545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r="13712"/>
          <a:stretch/>
        </p:blipFill>
        <p:spPr>
          <a:xfrm>
            <a:off x="736021" y="1342663"/>
            <a:ext cx="4849698" cy="483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6832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741"/>
      </a:dk2>
      <a:lt2>
        <a:srgbClr val="E2E8E2"/>
      </a:lt2>
      <a:accent1>
        <a:srgbClr val="D838D6"/>
      </a:accent1>
      <a:accent2>
        <a:srgbClr val="8D33CA"/>
      </a:accent2>
      <a:accent3>
        <a:srgbClr val="6046DB"/>
      </a:accent3>
      <a:accent4>
        <a:srgbClr val="3558CA"/>
      </a:accent4>
      <a:accent5>
        <a:srgbClr val="38A1D8"/>
      </a:accent5>
      <a:accent6>
        <a:srgbClr val="23B6AC"/>
      </a:accent6>
      <a:hlink>
        <a:srgbClr val="4682C1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</Words>
  <Application>Microsoft Office PowerPoint</Application>
  <PresentationFormat>Widescreen</PresentationFormat>
  <Paragraphs>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RetrospectVTI</vt:lpstr>
      <vt:lpstr>1T- TaS2 through  STM and FFT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1T- TaS2 through  STM and FFT</dc:title>
  <dc:creator>Hoang, Trang</dc:creator>
  <cp:lastModifiedBy>Hoang, Trang</cp:lastModifiedBy>
  <cp:revision>25</cp:revision>
  <dcterms:created xsi:type="dcterms:W3CDTF">2019-09-17T00:33:28Z</dcterms:created>
  <dcterms:modified xsi:type="dcterms:W3CDTF">2019-09-18T03:29:30Z</dcterms:modified>
</cp:coreProperties>
</file>